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71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66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04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45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2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32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58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03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39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ECE90-5598-4AF1-8EE8-316A6EB61CEC}" type="datetimeFigureOut">
              <a:rPr lang="ko-KR" altLang="en-US" smtClean="0"/>
              <a:t>2019-05-17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55C1-2FF2-4575-8B6A-E9864E968D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17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6E8C4CF9-E9BF-432E-8EEE-B81B575A4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33" y="114649"/>
            <a:ext cx="6186698" cy="1184665"/>
          </a:xfrm>
          <a:solidFill>
            <a:schemeClr val="bg1">
              <a:alpha val="4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Autofit/>
          </a:bodyPr>
          <a:lstStyle/>
          <a:p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Assessing the Effects of Soil Distribution</a:t>
            </a:r>
            <a:b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on Flood Modeling using a Combination of</a:t>
            </a:r>
            <a:b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 Hydrologic and a Hydraulic Model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861723-12FC-4A16-B836-510E33DC0FF1}"/>
              </a:ext>
            </a:extLst>
          </p:cNvPr>
          <p:cNvSpPr txBox="1"/>
          <p:nvPr/>
        </p:nvSpPr>
        <p:spPr>
          <a:xfrm>
            <a:off x="635409" y="1623372"/>
            <a:ext cx="3788217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✓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Hydrologic Model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Arial Unicode MS" panose="020B0604020202020204" pitchFamily="50" charset="-127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>
                <a:solidFill>
                  <a:prstClr val="black"/>
                </a:solidFill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  - </a:t>
            </a:r>
            <a:r>
              <a:rPr lang="en-US" altLang="ko-KR" sz="2000" b="1" dirty="0" err="1"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GeoWEPP</a:t>
            </a:r>
            <a:endParaRPr lang="en-US" altLang="ko-KR" sz="2000" b="1" dirty="0">
              <a:latin typeface="Consolas" panose="020B0609020204030204" pitchFamily="49" charset="0"/>
              <a:ea typeface="Arial Unicode MS" panose="020B0604020202020204" pitchFamily="50" charset="-127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>
                <a:solidFill>
                  <a:prstClr val="black"/>
                </a:solidFill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(Geo-spatial Interface for WEPP)</a:t>
            </a:r>
            <a:endParaRPr lang="ko-KR" alt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B078896-E407-47BA-B9DB-585974CBA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0" y="3408029"/>
            <a:ext cx="3176388" cy="3125700"/>
          </a:xfrm>
          <a:prstGeom prst="rect">
            <a:avLst/>
          </a:prstGeom>
        </p:spPr>
      </p:pic>
      <p:grpSp>
        <p:nvGrpSpPr>
          <p:cNvPr id="4" name="Group 6">
            <a:extLst>
              <a:ext uri="{FF2B5EF4-FFF2-40B4-BE49-F238E27FC236}">
                <a16:creationId xmlns:a16="http://schemas.microsoft.com/office/drawing/2014/main" xmlns="" id="{5B502D68-46D9-4969-8CB2-5004CABFC417}"/>
              </a:ext>
            </a:extLst>
          </p:cNvPr>
          <p:cNvGrpSpPr/>
          <p:nvPr/>
        </p:nvGrpSpPr>
        <p:grpSpPr>
          <a:xfrm>
            <a:off x="4147689" y="1436673"/>
            <a:ext cx="4537401" cy="2602874"/>
            <a:chOff x="1329845" y="2196808"/>
            <a:chExt cx="5762308" cy="3305542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xmlns="" id="{8DFE7158-11DF-4A32-98A9-B8FC480F2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2196808"/>
              <a:ext cx="2971800" cy="14328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xmlns="" id="{2C234B22-B63B-4C26-A8F6-35E2A42E9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3998" y="2790447"/>
              <a:ext cx="3448155" cy="238312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Picture 10">
              <a:extLst>
                <a:ext uri="{FF2B5EF4-FFF2-40B4-BE49-F238E27FC236}">
                  <a16:creationId xmlns:a16="http://schemas.microsoft.com/office/drawing/2014/main" xmlns="" id="{81FFF8EC-2EAD-4844-BD9E-5E16D3176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845" y="4130749"/>
              <a:ext cx="4628304" cy="13716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xmlns="" id="{9F7CBE3C-5E21-4319-B0B3-224710FC1325}"/>
              </a:ext>
            </a:extLst>
          </p:cNvPr>
          <p:cNvCxnSpPr>
            <a:cxnSpLocks/>
          </p:cNvCxnSpPr>
          <p:nvPr/>
        </p:nvCxnSpPr>
        <p:spPr>
          <a:xfrm>
            <a:off x="258708" y="3144644"/>
            <a:ext cx="8546295" cy="1235555"/>
          </a:xfrm>
          <a:prstGeom prst="bentConnector3">
            <a:avLst>
              <a:gd name="adj1" fmla="val 4263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3E7A353-9204-493A-A151-6954CE4C7DF0}"/>
              </a:ext>
            </a:extLst>
          </p:cNvPr>
          <p:cNvSpPr txBox="1"/>
          <p:nvPr/>
        </p:nvSpPr>
        <p:spPr>
          <a:xfrm>
            <a:off x="4202700" y="4707390"/>
            <a:ext cx="358944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✓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Hydraulic Model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Arial Unicode MS" panose="020B0604020202020204" pitchFamily="50" charset="-127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>
                <a:solidFill>
                  <a:prstClr val="black"/>
                </a:solidFill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  - </a:t>
            </a:r>
            <a:r>
              <a:rPr lang="en-US" altLang="ko-KR" sz="2000" b="1" dirty="0"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HEC-RAS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dirty="0">
                <a:solidFill>
                  <a:prstClr val="black"/>
                </a:solidFill>
                <a:latin typeface="Consolas" panose="020B0609020204030204" pitchFamily="49" charset="0"/>
                <a:ea typeface="Arial Unicode MS" panose="020B0604020202020204" pitchFamily="50" charset="-127"/>
                <a:cs typeface="Consolas" panose="020B0609020204030204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(Hydraulic Engineering Centers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– River Analysis System)</a:t>
            </a:r>
            <a:endParaRPr lang="ko-KR" alt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2DFA89AF-8A39-43BA-9B08-91DCDB2587DF}"/>
              </a:ext>
            </a:extLst>
          </p:cNvPr>
          <p:cNvSpPr txBox="1">
            <a:spLocks/>
          </p:cNvSpPr>
          <p:nvPr/>
        </p:nvSpPr>
        <p:spPr>
          <a:xfrm>
            <a:off x="120432" y="114649"/>
            <a:ext cx="6851309" cy="946947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Marine Ecosystem-based Analysis and</a:t>
            </a:r>
          </a:p>
          <a:p>
            <a:pPr algn="ct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Decision-making Support System Development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xmlns="" id="{7FD2FF23-178A-47D0-8B99-E6031215911D}"/>
              </a:ext>
            </a:extLst>
          </p:cNvPr>
          <p:cNvGrpSpPr/>
          <p:nvPr/>
        </p:nvGrpSpPr>
        <p:grpSpPr>
          <a:xfrm>
            <a:off x="531467" y="1520880"/>
            <a:ext cx="2870332" cy="5086277"/>
            <a:chOff x="473710" y="760752"/>
            <a:chExt cx="3414319" cy="6050231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xmlns="" id="{5548E9EB-33AE-4631-9628-ED6F95D468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31437" r="2705" b="12538"/>
            <a:stretch/>
          </p:blipFill>
          <p:spPr>
            <a:xfrm>
              <a:off x="473710" y="3860496"/>
              <a:ext cx="3401435" cy="2950487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xmlns="" id="{3DE14523-4119-4361-83B2-700E20B6BA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7" t="31682" r="3051" b="11682"/>
            <a:stretch/>
          </p:blipFill>
          <p:spPr>
            <a:xfrm>
              <a:off x="473710" y="760752"/>
              <a:ext cx="3414319" cy="2982698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xmlns="" id="{8705377F-E239-4C67-B7C3-DBA2314D5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44415" y="2820709"/>
              <a:ext cx="543614" cy="721004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xmlns="" id="{151E3948-FB3E-40DC-8620-41CBCD57A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44415" y="5843269"/>
              <a:ext cx="543614" cy="721004"/>
            </a:xfrm>
            <a:prstGeom prst="rect">
              <a:avLst/>
            </a:prstGeom>
          </p:spPr>
        </p:pic>
      </p:grpSp>
      <p:sp>
        <p:nvSpPr>
          <p:cNvPr id="18" name="모서리가 둥근 직사각형 5">
            <a:extLst>
              <a:ext uri="{FF2B5EF4-FFF2-40B4-BE49-F238E27FC236}">
                <a16:creationId xmlns:a16="http://schemas.microsoft.com/office/drawing/2014/main" xmlns="" id="{DDAFDDB5-063F-42ED-BF7D-744D14819361}"/>
              </a:ext>
            </a:extLst>
          </p:cNvPr>
          <p:cNvSpPr/>
          <p:nvPr/>
        </p:nvSpPr>
        <p:spPr>
          <a:xfrm>
            <a:off x="531467" y="1182090"/>
            <a:ext cx="2859500" cy="289591"/>
          </a:xfrm>
          <a:prstGeom prst="roundRect">
            <a:avLst>
              <a:gd name="adj" fmla="val 16589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r>
              <a:rPr lang="en-US" altLang="ko-KR" sz="1400" kern="0" spc="-46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Valuation of Ecosystem Services</a:t>
            </a:r>
          </a:p>
        </p:txBody>
      </p:sp>
      <p:sp>
        <p:nvSpPr>
          <p:cNvPr id="19" name="모서리가 둥근 직사각형 5">
            <a:extLst>
              <a:ext uri="{FF2B5EF4-FFF2-40B4-BE49-F238E27FC236}">
                <a16:creationId xmlns:a16="http://schemas.microsoft.com/office/drawing/2014/main" xmlns="" id="{08E0BC8A-0DE2-4323-81FE-D938282F6C93}"/>
              </a:ext>
            </a:extLst>
          </p:cNvPr>
          <p:cNvSpPr/>
          <p:nvPr/>
        </p:nvSpPr>
        <p:spPr>
          <a:xfrm>
            <a:off x="3663132" y="1182090"/>
            <a:ext cx="2859500" cy="289591"/>
          </a:xfrm>
          <a:prstGeom prst="roundRect">
            <a:avLst>
              <a:gd name="adj" fmla="val 16589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r>
              <a:rPr lang="en-US" altLang="ko-KR" sz="1200" kern="0" spc="-46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Trade-off between Ecosystem Services</a:t>
            </a:r>
          </a:p>
        </p:txBody>
      </p:sp>
      <p:sp>
        <p:nvSpPr>
          <p:cNvPr id="20" name="모서리가 둥근 직사각형 5">
            <a:extLst>
              <a:ext uri="{FF2B5EF4-FFF2-40B4-BE49-F238E27FC236}">
                <a16:creationId xmlns:a16="http://schemas.microsoft.com/office/drawing/2014/main" xmlns="" id="{DB9032D3-435D-4834-9110-6A263782C670}"/>
              </a:ext>
            </a:extLst>
          </p:cNvPr>
          <p:cNvSpPr/>
          <p:nvPr/>
        </p:nvSpPr>
        <p:spPr>
          <a:xfrm>
            <a:off x="6729452" y="1182090"/>
            <a:ext cx="2232207" cy="289591"/>
          </a:xfrm>
          <a:prstGeom prst="roundRect">
            <a:avLst>
              <a:gd name="adj" fmla="val 16589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r>
              <a:rPr lang="en-US" altLang="ko-KR" sz="1200" kern="0" spc="-46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Quantification of Trade-offs</a:t>
            </a:r>
          </a:p>
        </p:txBody>
      </p:sp>
      <p:sp>
        <p:nvSpPr>
          <p:cNvPr id="21" name="모서리가 둥근 직사각형 5">
            <a:extLst>
              <a:ext uri="{FF2B5EF4-FFF2-40B4-BE49-F238E27FC236}">
                <a16:creationId xmlns:a16="http://schemas.microsoft.com/office/drawing/2014/main" xmlns="" id="{F3C1A93D-0C25-42CC-A9F7-0E9E08DD98DD}"/>
              </a:ext>
            </a:extLst>
          </p:cNvPr>
          <p:cNvSpPr/>
          <p:nvPr/>
        </p:nvSpPr>
        <p:spPr>
          <a:xfrm>
            <a:off x="162692" y="1520880"/>
            <a:ext cx="293826" cy="2411107"/>
          </a:xfrm>
          <a:prstGeom prst="roundRect">
            <a:avLst>
              <a:gd name="adj" fmla="val 16589"/>
            </a:avLst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vert="wordArtVertRtl" rtlCol="0" anchor="ctr"/>
          <a:lstStyle/>
          <a:p>
            <a:pPr algn="ctr" defTabSz="844083">
              <a:defRPr/>
            </a:pPr>
            <a:r>
              <a:rPr lang="en-US" altLang="ko-KR" sz="1200" kern="0" spc="-46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MES (Present)</a:t>
            </a:r>
          </a:p>
        </p:txBody>
      </p:sp>
      <p:sp>
        <p:nvSpPr>
          <p:cNvPr id="22" name="모서리가 둥근 직사각형 5">
            <a:extLst>
              <a:ext uri="{FF2B5EF4-FFF2-40B4-BE49-F238E27FC236}">
                <a16:creationId xmlns:a16="http://schemas.microsoft.com/office/drawing/2014/main" xmlns="" id="{B3D1275C-7DA7-4E3D-B56E-AC87E169A00D}"/>
              </a:ext>
            </a:extLst>
          </p:cNvPr>
          <p:cNvSpPr/>
          <p:nvPr/>
        </p:nvSpPr>
        <p:spPr>
          <a:xfrm>
            <a:off x="138272" y="4126757"/>
            <a:ext cx="318246" cy="2671957"/>
          </a:xfrm>
          <a:prstGeom prst="roundRect">
            <a:avLst>
              <a:gd name="adj" fmla="val 16589"/>
            </a:avLst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vert="wordArtVertRtl" rtlCol="0" anchor="ctr"/>
          <a:lstStyle/>
          <a:p>
            <a:pPr algn="ctr" defTabSz="844083">
              <a:defRPr/>
            </a:pPr>
            <a:r>
              <a:rPr lang="en-US" altLang="ko-KR" sz="1200" kern="0" spc="-46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MES (Expected)</a:t>
            </a:r>
          </a:p>
        </p:txBody>
      </p:sp>
      <p:graphicFrame>
        <p:nvGraphicFramePr>
          <p:cNvPr id="23" name="표 22">
            <a:extLst>
              <a:ext uri="{FF2B5EF4-FFF2-40B4-BE49-F238E27FC236}">
                <a16:creationId xmlns:a16="http://schemas.microsoft.com/office/drawing/2014/main" xmlns="" id="{550FFF9A-55A9-482C-BE8E-B95287489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07943"/>
              </p:ext>
            </p:extLst>
          </p:nvPr>
        </p:nvGraphicFramePr>
        <p:xfrm>
          <a:off x="6822337" y="1764840"/>
          <a:ext cx="2118427" cy="1927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9">
                  <a:extLst>
                    <a:ext uri="{9D8B030D-6E8A-4147-A177-3AD203B41FA5}">
                      <a16:colId xmlns:a16="http://schemas.microsoft.com/office/drawing/2014/main" xmlns="" val="1680409100"/>
                    </a:ext>
                  </a:extLst>
                </a:gridCol>
                <a:gridCol w="640664">
                  <a:extLst>
                    <a:ext uri="{9D8B030D-6E8A-4147-A177-3AD203B41FA5}">
                      <a16:colId xmlns:a16="http://schemas.microsoft.com/office/drawing/2014/main" xmlns="" val="1435629726"/>
                    </a:ext>
                  </a:extLst>
                </a:gridCol>
                <a:gridCol w="1143274">
                  <a:extLst>
                    <a:ext uri="{9D8B030D-6E8A-4147-A177-3AD203B41FA5}">
                      <a16:colId xmlns:a16="http://schemas.microsoft.com/office/drawing/2014/main" xmlns="" val="313850692"/>
                    </a:ext>
                  </a:extLst>
                </a:gridCol>
              </a:tblGrid>
              <a:tr h="2920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Services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1" u="none" strike="noStrike" dirty="0">
                          <a:effectLst/>
                        </a:rPr>
                        <a:t>Value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384720130"/>
                  </a:ext>
                </a:extLst>
              </a:tr>
              <a:tr h="272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Prov.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Fisheries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1363743351"/>
                  </a:ext>
                </a:extLst>
              </a:tr>
              <a:tr h="272645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Aggregate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3882058596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Supporting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453063928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Cultural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788909814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Regulating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730724548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1439237771"/>
                  </a:ext>
                </a:extLst>
              </a:tr>
            </a:tbl>
          </a:graphicData>
        </a:graphic>
      </p:graphicFrame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xmlns="" id="{4D1263CD-3488-4F4D-9463-ECB8978A1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70977"/>
              </p:ext>
            </p:extLst>
          </p:nvPr>
        </p:nvGraphicFramePr>
        <p:xfrm>
          <a:off x="6822336" y="4383834"/>
          <a:ext cx="2118427" cy="1927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9">
                  <a:extLst>
                    <a:ext uri="{9D8B030D-6E8A-4147-A177-3AD203B41FA5}">
                      <a16:colId xmlns:a16="http://schemas.microsoft.com/office/drawing/2014/main" xmlns="" val="1680409100"/>
                    </a:ext>
                  </a:extLst>
                </a:gridCol>
                <a:gridCol w="640664">
                  <a:extLst>
                    <a:ext uri="{9D8B030D-6E8A-4147-A177-3AD203B41FA5}">
                      <a16:colId xmlns:a16="http://schemas.microsoft.com/office/drawing/2014/main" xmlns="" val="1435629726"/>
                    </a:ext>
                  </a:extLst>
                </a:gridCol>
                <a:gridCol w="1143274">
                  <a:extLst>
                    <a:ext uri="{9D8B030D-6E8A-4147-A177-3AD203B41FA5}">
                      <a16:colId xmlns:a16="http://schemas.microsoft.com/office/drawing/2014/main" xmlns="" val="313850692"/>
                    </a:ext>
                  </a:extLst>
                </a:gridCol>
              </a:tblGrid>
              <a:tr h="2920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Services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1" u="none" strike="noStrike" dirty="0">
                          <a:effectLst/>
                        </a:rPr>
                        <a:t>Value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384720130"/>
                  </a:ext>
                </a:extLst>
              </a:tr>
              <a:tr h="272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Prov.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Fisheries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1363743351"/>
                  </a:ext>
                </a:extLst>
              </a:tr>
              <a:tr h="272645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Aggregate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3882058596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Supporting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453063928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Cultural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2788909814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Regulating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730724548"/>
                  </a:ext>
                </a:extLst>
              </a:tr>
              <a:tr h="2726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0.95</a:t>
                      </a:r>
                    </a:p>
                  </a:txBody>
                  <a:tcPr marL="8792" marR="8792" marT="8792" marB="0" anchor="ctr"/>
                </a:tc>
                <a:extLst>
                  <a:ext uri="{0D108BD9-81ED-4DB2-BD59-A6C34878D82A}">
                    <a16:rowId xmlns:a16="http://schemas.microsoft.com/office/drawing/2014/main" xmlns="" val="1439237771"/>
                  </a:ext>
                </a:extLst>
              </a:tr>
            </a:tbl>
          </a:graphicData>
        </a:graphic>
      </p:graphicFrame>
      <p:pic>
        <p:nvPicPr>
          <p:cNvPr id="25" name="그림 24">
            <a:extLst>
              <a:ext uri="{FF2B5EF4-FFF2-40B4-BE49-F238E27FC236}">
                <a16:creationId xmlns:a16="http://schemas.microsoft.com/office/drawing/2014/main" xmlns="" id="{ADF76E86-8AF2-4848-9DB4-F1451F713D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4048" y="1509099"/>
            <a:ext cx="3117671" cy="5194242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F7962D0A-D764-4C44-8249-F9A81C56AE4F}"/>
              </a:ext>
            </a:extLst>
          </p:cNvPr>
          <p:cNvSpPr/>
          <p:nvPr/>
        </p:nvSpPr>
        <p:spPr>
          <a:xfrm>
            <a:off x="3637070" y="3015538"/>
            <a:ext cx="2911625" cy="2222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77"/>
          </a:p>
        </p:txBody>
      </p:sp>
      <p:sp>
        <p:nvSpPr>
          <p:cNvPr id="27" name="오른쪽 화살표 1">
            <a:extLst>
              <a:ext uri="{FF2B5EF4-FFF2-40B4-BE49-F238E27FC236}">
                <a16:creationId xmlns:a16="http://schemas.microsoft.com/office/drawing/2014/main" xmlns="" id="{B22E7D86-0100-49AD-9684-9B4091D42133}"/>
              </a:ext>
            </a:extLst>
          </p:cNvPr>
          <p:cNvSpPr/>
          <p:nvPr/>
        </p:nvSpPr>
        <p:spPr>
          <a:xfrm>
            <a:off x="3425702" y="1228254"/>
            <a:ext cx="228660" cy="19411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26">
            <a:extLst>
              <a:ext uri="{FF2B5EF4-FFF2-40B4-BE49-F238E27FC236}">
                <a16:creationId xmlns:a16="http://schemas.microsoft.com/office/drawing/2014/main" xmlns="" id="{F5590205-2061-41AE-B76C-5B282ADE31A7}"/>
              </a:ext>
            </a:extLst>
          </p:cNvPr>
          <p:cNvSpPr/>
          <p:nvPr/>
        </p:nvSpPr>
        <p:spPr>
          <a:xfrm>
            <a:off x="6531402" y="1228254"/>
            <a:ext cx="228660" cy="19411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xmlns="" id="{6FEAECB7-01AF-4593-A71C-3CAAC3DBB8B3}"/>
              </a:ext>
            </a:extLst>
          </p:cNvPr>
          <p:cNvSpPr/>
          <p:nvPr/>
        </p:nvSpPr>
        <p:spPr>
          <a:xfrm>
            <a:off x="8115519" y="6006626"/>
            <a:ext cx="432048" cy="393128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xmlns="" id="{74BF53F6-5D25-40FA-9566-10E8BCFC4F3E}"/>
              </a:ext>
            </a:extLst>
          </p:cNvPr>
          <p:cNvCxnSpPr>
            <a:stCxn id="29" idx="1"/>
          </p:cNvCxnSpPr>
          <p:nvPr/>
        </p:nvCxnSpPr>
        <p:spPr>
          <a:xfrm flipH="1" flipV="1">
            <a:off x="5667247" y="5929047"/>
            <a:ext cx="2511544" cy="13515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xmlns="" id="{06BF4863-1529-4620-90B2-986DA96C7013}"/>
              </a:ext>
            </a:extLst>
          </p:cNvPr>
          <p:cNvCxnSpPr/>
          <p:nvPr/>
        </p:nvCxnSpPr>
        <p:spPr>
          <a:xfrm flipH="1" flipV="1">
            <a:off x="5092882" y="4383834"/>
            <a:ext cx="70309" cy="133476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타원 31">
            <a:extLst>
              <a:ext uri="{FF2B5EF4-FFF2-40B4-BE49-F238E27FC236}">
                <a16:creationId xmlns:a16="http://schemas.microsoft.com/office/drawing/2014/main" xmlns="" id="{F266C56C-8A80-455F-9FCA-C71D8225CF25}"/>
              </a:ext>
            </a:extLst>
          </p:cNvPr>
          <p:cNvSpPr/>
          <p:nvPr/>
        </p:nvSpPr>
        <p:spPr>
          <a:xfrm>
            <a:off x="8147523" y="3384923"/>
            <a:ext cx="432048" cy="393128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xmlns="" id="{6D9EB9D3-CE1A-453E-8E79-EF965938180F}"/>
              </a:ext>
            </a:extLst>
          </p:cNvPr>
          <p:cNvCxnSpPr>
            <a:stCxn id="32" idx="1"/>
          </p:cNvCxnSpPr>
          <p:nvPr/>
        </p:nvCxnSpPr>
        <p:spPr>
          <a:xfrm flipH="1" flipV="1">
            <a:off x="5379215" y="2334218"/>
            <a:ext cx="2831580" cy="1108277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01F8F10-5C81-4FD0-87CA-49F19FB1C596}"/>
              </a:ext>
            </a:extLst>
          </p:cNvPr>
          <p:cNvSpPr txBox="1"/>
          <p:nvPr/>
        </p:nvSpPr>
        <p:spPr>
          <a:xfrm>
            <a:off x="4660712" y="3077039"/>
            <a:ext cx="86433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800" b="1" dirty="0"/>
              <a:t>Prov.</a:t>
            </a:r>
            <a:r>
              <a:rPr lang="en-US" altLang="ko-KR" sz="1000" b="1" dirty="0"/>
              <a:t> </a:t>
            </a:r>
            <a:r>
              <a:rPr lang="en-US" altLang="ko-KR" sz="800" b="1" dirty="0"/>
              <a:t>- Fisheries</a:t>
            </a:r>
            <a:endParaRPr lang="ko-KR" altLang="en-US" sz="1000" b="1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xmlns="" id="{06293E04-FA7C-472F-8D2B-B1E2FF1129AE}"/>
              </a:ext>
            </a:extLst>
          </p:cNvPr>
          <p:cNvCxnSpPr/>
          <p:nvPr/>
        </p:nvCxnSpPr>
        <p:spPr>
          <a:xfrm>
            <a:off x="5163191" y="2622250"/>
            <a:ext cx="0" cy="1155801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F2445542-858B-4E34-9700-B77B2E930630}"/>
              </a:ext>
            </a:extLst>
          </p:cNvPr>
          <p:cNvSpPr txBox="1"/>
          <p:nvPr/>
        </p:nvSpPr>
        <p:spPr>
          <a:xfrm>
            <a:off x="5897474" y="3724208"/>
            <a:ext cx="594399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800" b="1" dirty="0"/>
              <a:t>Prov. -</a:t>
            </a:r>
          </a:p>
          <a:p>
            <a:r>
              <a:rPr lang="en-US" altLang="ko-KR" sz="700" b="1" dirty="0"/>
              <a:t>Aggregate</a:t>
            </a:r>
            <a:endParaRPr lang="ko-KR" altLang="en-US" sz="1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6A33501-BA40-4DE5-8E17-A99988E33E48}"/>
              </a:ext>
            </a:extLst>
          </p:cNvPr>
          <p:cNvSpPr txBox="1"/>
          <p:nvPr/>
        </p:nvSpPr>
        <p:spPr>
          <a:xfrm>
            <a:off x="3651375" y="3778069"/>
            <a:ext cx="65114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800" b="1" dirty="0"/>
              <a:t>Supporting</a:t>
            </a:r>
            <a:endParaRPr lang="ko-KR" altLang="en-US" sz="8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4E8B2BC-AA96-412E-B718-F280D2C8C089}"/>
              </a:ext>
            </a:extLst>
          </p:cNvPr>
          <p:cNvSpPr txBox="1"/>
          <p:nvPr/>
        </p:nvSpPr>
        <p:spPr>
          <a:xfrm>
            <a:off x="4064227" y="4761669"/>
            <a:ext cx="52290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800" b="1" dirty="0"/>
              <a:t>Cultural</a:t>
            </a:r>
            <a:endParaRPr lang="ko-KR" altLang="en-US" sz="8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4D19F31A-E5F1-4E41-9CBB-9199658E890B}"/>
              </a:ext>
            </a:extLst>
          </p:cNvPr>
          <p:cNvSpPr txBox="1"/>
          <p:nvPr/>
        </p:nvSpPr>
        <p:spPr>
          <a:xfrm>
            <a:off x="5608633" y="4761669"/>
            <a:ext cx="636713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800" b="1" dirty="0"/>
              <a:t>Regulating</a:t>
            </a:r>
            <a:endParaRPr lang="ko-KR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5447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106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 Unicode MS</vt:lpstr>
      <vt:lpstr>Consolas</vt:lpstr>
      <vt:lpstr>맑은 고딕</vt:lpstr>
      <vt:lpstr>나눔바른고딕</vt:lpstr>
      <vt:lpstr>Arial</vt:lpstr>
      <vt:lpstr>Calibri</vt:lpstr>
      <vt:lpstr>Calibri Light</vt:lpstr>
      <vt:lpstr>Candara</vt:lpstr>
      <vt:lpstr>Office 테마</vt:lpstr>
      <vt:lpstr>Assessing the Effects of Soil Distribution on Flood Modeling using a Combination of a Hydrologic and a Hydraulic Model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 Young Park</dc:creator>
  <cp:lastModifiedBy>Marta Pascual</cp:lastModifiedBy>
  <cp:revision>9</cp:revision>
  <dcterms:created xsi:type="dcterms:W3CDTF">2019-05-11T08:39:00Z</dcterms:created>
  <dcterms:modified xsi:type="dcterms:W3CDTF">2019-05-17T09:49:43Z</dcterms:modified>
</cp:coreProperties>
</file>