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9"/>
  </p:notesMasterIdLst>
  <p:handoutMasterIdLst>
    <p:handoutMasterId r:id="rId10"/>
  </p:handoutMasterIdLst>
  <p:sldIdLst>
    <p:sldId id="355" r:id="rId7"/>
    <p:sldId id="369" r:id="rId8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88272" autoAdjust="0"/>
  </p:normalViewPr>
  <p:slideViewPr>
    <p:cSldViewPr snapToGrid="0">
      <p:cViewPr varScale="1">
        <p:scale>
          <a:sx n="131" d="100"/>
          <a:sy n="131" d="100"/>
        </p:scale>
        <p:origin x="12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D6955-FC42-402D-824F-3FB9871ECE8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DCFF47-BFF5-42ED-95EF-10F6B38A65D7}">
      <dgm:prSet phldrT="[Text]" custT="1"/>
      <dgm:spPr/>
      <dgm:t>
        <a:bodyPr/>
        <a:lstStyle/>
        <a:p>
          <a:r>
            <a:rPr lang="en-US" sz="1400" noProof="0" dirty="0" smtClean="0"/>
            <a:t>Habitat modeling</a:t>
          </a:r>
          <a:endParaRPr lang="en-US" sz="1400" noProof="0" dirty="0"/>
        </a:p>
      </dgm:t>
    </dgm:pt>
    <dgm:pt modelId="{CD708232-B6A0-4601-A618-5DDB21A04EFF}" type="parTrans" cxnId="{A343032F-DD66-4362-9E90-2D88418B3E6A}">
      <dgm:prSet/>
      <dgm:spPr/>
      <dgm:t>
        <a:bodyPr/>
        <a:lstStyle/>
        <a:p>
          <a:endParaRPr lang="de-DE"/>
        </a:p>
      </dgm:t>
    </dgm:pt>
    <dgm:pt modelId="{3D805603-33A9-4D0F-843A-7CF350214BF6}" type="sibTrans" cxnId="{A343032F-DD66-4362-9E90-2D88418B3E6A}">
      <dgm:prSet/>
      <dgm:spPr/>
      <dgm:t>
        <a:bodyPr/>
        <a:lstStyle/>
        <a:p>
          <a:endParaRPr lang="de-DE"/>
        </a:p>
      </dgm:t>
    </dgm:pt>
    <dgm:pt modelId="{7DA9660B-82F8-47DE-A462-B2AA98D53691}">
      <dgm:prSet phldrT="[Text]" custT="1"/>
      <dgm:spPr/>
      <dgm:t>
        <a:bodyPr/>
        <a:lstStyle/>
        <a:p>
          <a:r>
            <a:rPr lang="en-US" sz="1400" noProof="0" dirty="0" smtClean="0"/>
            <a:t>2D hydraulic modeling</a:t>
          </a:r>
          <a:endParaRPr lang="en-US" sz="1400" noProof="0" dirty="0"/>
        </a:p>
      </dgm:t>
    </dgm:pt>
    <dgm:pt modelId="{5954EED0-10F3-42F9-8FEC-EF0CAD8044CA}" type="parTrans" cxnId="{9B0159CE-CA84-4FAA-87D0-7D1FFD05940F}">
      <dgm:prSet/>
      <dgm:spPr/>
      <dgm:t>
        <a:bodyPr/>
        <a:lstStyle/>
        <a:p>
          <a:endParaRPr lang="de-DE"/>
        </a:p>
      </dgm:t>
    </dgm:pt>
    <dgm:pt modelId="{26AFF88F-BBF5-4C67-A9ED-DD06BB7CFB3C}" type="sibTrans" cxnId="{9B0159CE-CA84-4FAA-87D0-7D1FFD05940F}">
      <dgm:prSet/>
      <dgm:spPr/>
      <dgm:t>
        <a:bodyPr/>
        <a:lstStyle/>
        <a:p>
          <a:endParaRPr lang="de-DE"/>
        </a:p>
      </dgm:t>
    </dgm:pt>
    <dgm:pt modelId="{3DBDAF89-65B7-4E17-AE13-9B036E5E81DE}">
      <dgm:prSet phldrT="[Text]"/>
      <dgm:spPr/>
      <dgm:t>
        <a:bodyPr/>
        <a:lstStyle/>
        <a:p>
          <a:r>
            <a:rPr lang="en-US" noProof="0" dirty="0" smtClean="0"/>
            <a:t>ES analysis</a:t>
          </a:r>
          <a:endParaRPr lang="en-US" noProof="0" dirty="0"/>
        </a:p>
      </dgm:t>
    </dgm:pt>
    <dgm:pt modelId="{CBB45123-E0BE-45E2-A275-D034AB7B97A9}" type="parTrans" cxnId="{557B2E0D-D3E7-4706-8AB1-9973843D29BC}">
      <dgm:prSet/>
      <dgm:spPr/>
      <dgm:t>
        <a:bodyPr/>
        <a:lstStyle/>
        <a:p>
          <a:endParaRPr lang="de-DE"/>
        </a:p>
      </dgm:t>
    </dgm:pt>
    <dgm:pt modelId="{07F629CF-EBBE-4434-9871-53733E090BBA}" type="sibTrans" cxnId="{557B2E0D-D3E7-4706-8AB1-9973843D29BC}">
      <dgm:prSet/>
      <dgm:spPr/>
      <dgm:t>
        <a:bodyPr/>
        <a:lstStyle/>
        <a:p>
          <a:endParaRPr lang="de-DE"/>
        </a:p>
      </dgm:t>
    </dgm:pt>
    <dgm:pt modelId="{E0A46CBF-96AB-4562-A498-DD1466B4A441}">
      <dgm:prSet phldrT="[Text]" custT="1"/>
      <dgm:spPr/>
      <dgm:t>
        <a:bodyPr/>
        <a:lstStyle/>
        <a:p>
          <a:r>
            <a:rPr lang="de-DE" sz="1600" dirty="0" smtClean="0"/>
            <a:t>Extended CBA</a:t>
          </a:r>
          <a:endParaRPr lang="de-DE" sz="1600" dirty="0"/>
        </a:p>
      </dgm:t>
    </dgm:pt>
    <dgm:pt modelId="{93D9824C-A0C9-4E3B-8D23-41F31121616B}" type="parTrans" cxnId="{276D73AE-8A6F-490D-B927-5EA05B71BBB4}">
      <dgm:prSet/>
      <dgm:spPr/>
      <dgm:t>
        <a:bodyPr/>
        <a:lstStyle/>
        <a:p>
          <a:endParaRPr lang="de-DE"/>
        </a:p>
      </dgm:t>
    </dgm:pt>
    <dgm:pt modelId="{31B548CE-0F30-43F7-8CDA-BEC9C3880138}" type="sibTrans" cxnId="{276D73AE-8A6F-490D-B927-5EA05B71BBB4}">
      <dgm:prSet/>
      <dgm:spPr/>
      <dgm:t>
        <a:bodyPr/>
        <a:lstStyle/>
        <a:p>
          <a:endParaRPr lang="de-DE"/>
        </a:p>
      </dgm:t>
    </dgm:pt>
    <dgm:pt modelId="{E5A38913-B521-4A87-93CC-1781C9B3E1DC}" type="pres">
      <dgm:prSet presAssocID="{9FBD6955-FC42-402D-824F-3FB9871ECE8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F239F61-079E-4DE2-BD41-6CBD61869CAD}" type="pres">
      <dgm:prSet presAssocID="{9FBD6955-FC42-402D-824F-3FB9871ECE87}" presName="ellipse" presStyleLbl="trBgShp" presStyleIdx="0" presStyleCnt="1"/>
      <dgm:spPr/>
    </dgm:pt>
    <dgm:pt modelId="{D79F191D-C516-470C-ACA5-78112D3CFEA0}" type="pres">
      <dgm:prSet presAssocID="{9FBD6955-FC42-402D-824F-3FB9871ECE87}" presName="arrow1" presStyleLbl="fgShp" presStyleIdx="0" presStyleCnt="1"/>
      <dgm:spPr/>
    </dgm:pt>
    <dgm:pt modelId="{CCC1EE7E-CDEB-4F23-B676-552C33CB175A}" type="pres">
      <dgm:prSet presAssocID="{9FBD6955-FC42-402D-824F-3FB9871ECE8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D7DA4B-C1C3-429E-A03F-4EE6BDD522FD}" type="pres">
      <dgm:prSet presAssocID="{7DA9660B-82F8-47DE-A462-B2AA98D5369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AF1AE9-03C4-4645-B640-6B0CCF42BF91}" type="pres">
      <dgm:prSet presAssocID="{3DBDAF89-65B7-4E17-AE13-9B036E5E81DE}" presName="item2" presStyleLbl="node1" presStyleIdx="1" presStyleCnt="3" custScaleX="106236" custScaleY="106236" custLinFactNeighborX="-2346" custLinFactNeighborY="-23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5D07C6-2E9A-46C9-869D-97345CBEAC5B}" type="pres">
      <dgm:prSet presAssocID="{E0A46CBF-96AB-4562-A498-DD1466B4A441}" presName="item3" presStyleLbl="node1" presStyleIdx="2" presStyleCnt="3" custScaleX="106236" custScaleY="106236" custLinFactNeighborX="46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7E748E-C4D0-42FD-8C62-6F44E27B0E89}" type="pres">
      <dgm:prSet presAssocID="{9FBD6955-FC42-402D-824F-3FB9871ECE87}" presName="funnel" presStyleLbl="trAlignAcc1" presStyleIdx="0" presStyleCnt="1"/>
      <dgm:spPr/>
    </dgm:pt>
  </dgm:ptLst>
  <dgm:cxnLst>
    <dgm:cxn modelId="{276D73AE-8A6F-490D-B927-5EA05B71BBB4}" srcId="{9FBD6955-FC42-402D-824F-3FB9871ECE87}" destId="{E0A46CBF-96AB-4562-A498-DD1466B4A441}" srcOrd="3" destOrd="0" parTransId="{93D9824C-A0C9-4E3B-8D23-41F31121616B}" sibTransId="{31B548CE-0F30-43F7-8CDA-BEC9C3880138}"/>
    <dgm:cxn modelId="{557B2E0D-D3E7-4706-8AB1-9973843D29BC}" srcId="{9FBD6955-FC42-402D-824F-3FB9871ECE87}" destId="{3DBDAF89-65B7-4E17-AE13-9B036E5E81DE}" srcOrd="2" destOrd="0" parTransId="{CBB45123-E0BE-45E2-A275-D034AB7B97A9}" sibTransId="{07F629CF-EBBE-4434-9871-53733E090BBA}"/>
    <dgm:cxn modelId="{A343032F-DD66-4362-9E90-2D88418B3E6A}" srcId="{9FBD6955-FC42-402D-824F-3FB9871ECE87}" destId="{0BDCFF47-BFF5-42ED-95EF-10F6B38A65D7}" srcOrd="0" destOrd="0" parTransId="{CD708232-B6A0-4601-A618-5DDB21A04EFF}" sibTransId="{3D805603-33A9-4D0F-843A-7CF350214BF6}"/>
    <dgm:cxn modelId="{852F9B8C-E1C9-49AD-9E60-70536504B311}" type="presOf" srcId="{3DBDAF89-65B7-4E17-AE13-9B036E5E81DE}" destId="{45D7DA4B-C1C3-429E-A03F-4EE6BDD522FD}" srcOrd="0" destOrd="0" presId="urn:microsoft.com/office/officeart/2005/8/layout/funnel1"/>
    <dgm:cxn modelId="{8C5B2140-5940-470D-AD08-444896A6D5E0}" type="presOf" srcId="{7DA9660B-82F8-47DE-A462-B2AA98D53691}" destId="{FAAF1AE9-03C4-4645-B640-6B0CCF42BF91}" srcOrd="0" destOrd="0" presId="urn:microsoft.com/office/officeart/2005/8/layout/funnel1"/>
    <dgm:cxn modelId="{9B0159CE-CA84-4FAA-87D0-7D1FFD05940F}" srcId="{9FBD6955-FC42-402D-824F-3FB9871ECE87}" destId="{7DA9660B-82F8-47DE-A462-B2AA98D53691}" srcOrd="1" destOrd="0" parTransId="{5954EED0-10F3-42F9-8FEC-EF0CAD8044CA}" sibTransId="{26AFF88F-BBF5-4C67-A9ED-DD06BB7CFB3C}"/>
    <dgm:cxn modelId="{4C6C187A-1CF0-4F16-8E62-B6D1A72DD338}" type="presOf" srcId="{0BDCFF47-BFF5-42ED-95EF-10F6B38A65D7}" destId="{685D07C6-2E9A-46C9-869D-97345CBEAC5B}" srcOrd="0" destOrd="0" presId="urn:microsoft.com/office/officeart/2005/8/layout/funnel1"/>
    <dgm:cxn modelId="{77BACC29-C382-4B6D-AAE2-6304DF630B79}" type="presOf" srcId="{E0A46CBF-96AB-4562-A498-DD1466B4A441}" destId="{CCC1EE7E-CDEB-4F23-B676-552C33CB175A}" srcOrd="0" destOrd="0" presId="urn:microsoft.com/office/officeart/2005/8/layout/funnel1"/>
    <dgm:cxn modelId="{168480CB-8B06-4358-9A82-262E9F48BBB7}" type="presOf" srcId="{9FBD6955-FC42-402D-824F-3FB9871ECE87}" destId="{E5A38913-B521-4A87-93CC-1781C9B3E1DC}" srcOrd="0" destOrd="0" presId="urn:microsoft.com/office/officeart/2005/8/layout/funnel1"/>
    <dgm:cxn modelId="{3ABF1AAD-4A7A-4494-9773-2D5747BDD399}" type="presParOf" srcId="{E5A38913-B521-4A87-93CC-1781C9B3E1DC}" destId="{4F239F61-079E-4DE2-BD41-6CBD61869CAD}" srcOrd="0" destOrd="0" presId="urn:microsoft.com/office/officeart/2005/8/layout/funnel1"/>
    <dgm:cxn modelId="{96EF33BA-1051-4B68-AFD0-4F8F560F24AA}" type="presParOf" srcId="{E5A38913-B521-4A87-93CC-1781C9B3E1DC}" destId="{D79F191D-C516-470C-ACA5-78112D3CFEA0}" srcOrd="1" destOrd="0" presId="urn:microsoft.com/office/officeart/2005/8/layout/funnel1"/>
    <dgm:cxn modelId="{F652A76F-CA3C-459B-BE84-C511DFEA7259}" type="presParOf" srcId="{E5A38913-B521-4A87-93CC-1781C9B3E1DC}" destId="{CCC1EE7E-CDEB-4F23-B676-552C33CB175A}" srcOrd="2" destOrd="0" presId="urn:microsoft.com/office/officeart/2005/8/layout/funnel1"/>
    <dgm:cxn modelId="{AD168D28-6106-40BA-A0FB-1DB8D7D28CF4}" type="presParOf" srcId="{E5A38913-B521-4A87-93CC-1781C9B3E1DC}" destId="{45D7DA4B-C1C3-429E-A03F-4EE6BDD522FD}" srcOrd="3" destOrd="0" presId="urn:microsoft.com/office/officeart/2005/8/layout/funnel1"/>
    <dgm:cxn modelId="{99C40FF4-98F0-4F6A-AE3A-549F12B948B3}" type="presParOf" srcId="{E5A38913-B521-4A87-93CC-1781C9B3E1DC}" destId="{FAAF1AE9-03C4-4645-B640-6B0CCF42BF91}" srcOrd="4" destOrd="0" presId="urn:microsoft.com/office/officeart/2005/8/layout/funnel1"/>
    <dgm:cxn modelId="{3B1342CA-F280-4DA7-957E-A7E44F789EF3}" type="presParOf" srcId="{E5A38913-B521-4A87-93CC-1781C9B3E1DC}" destId="{685D07C6-2E9A-46C9-869D-97345CBEAC5B}" srcOrd="5" destOrd="0" presId="urn:microsoft.com/office/officeart/2005/8/layout/funnel1"/>
    <dgm:cxn modelId="{5D2099F9-43C7-4AB0-A017-7A4053AC884D}" type="presParOf" srcId="{E5A38913-B521-4A87-93CC-1781C9B3E1DC}" destId="{9A7E748E-C4D0-42FD-8C62-6F44E27B0E8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F38E1-9062-4C25-98BC-F575889F1D80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E3DEE84A-C457-4462-960A-2B011E25EE7F}">
      <dgm:prSet phldrT="[Text]" custT="1"/>
      <dgm:spPr/>
      <dgm:t>
        <a:bodyPr/>
        <a:lstStyle/>
        <a:p>
          <a:r>
            <a:rPr lang="en-US" sz="1600" noProof="0" dirty="0" smtClean="0"/>
            <a:t>ES assessment</a:t>
          </a:r>
          <a:endParaRPr lang="en-US" sz="1600" noProof="0" dirty="0"/>
        </a:p>
      </dgm:t>
    </dgm:pt>
    <dgm:pt modelId="{D47EF339-042D-4B64-A916-A9BDB09D12AF}" type="parTrans" cxnId="{3EA05803-3AC0-40AE-B79A-822B634BA11D}">
      <dgm:prSet/>
      <dgm:spPr/>
      <dgm:t>
        <a:bodyPr/>
        <a:lstStyle/>
        <a:p>
          <a:endParaRPr lang="de-DE"/>
        </a:p>
      </dgm:t>
    </dgm:pt>
    <dgm:pt modelId="{319CD056-FD53-4494-8E30-B0B5F1275CE7}" type="sibTrans" cxnId="{3EA05803-3AC0-40AE-B79A-822B634BA11D}">
      <dgm:prSet/>
      <dgm:spPr/>
      <dgm:t>
        <a:bodyPr/>
        <a:lstStyle/>
        <a:p>
          <a:endParaRPr lang="de-DE"/>
        </a:p>
      </dgm:t>
    </dgm:pt>
    <dgm:pt modelId="{1D4D9181-C6A6-4DA8-BF4D-EC06A9A6B7FE}">
      <dgm:prSet phldrT="[Text]" custT="1"/>
      <dgm:spPr/>
      <dgm:t>
        <a:bodyPr/>
        <a:lstStyle/>
        <a:p>
          <a:r>
            <a:rPr lang="en-US" sz="1600" noProof="0" dirty="0" smtClean="0"/>
            <a:t>ES valuation</a:t>
          </a:r>
          <a:endParaRPr lang="en-US" sz="1600" noProof="0" dirty="0"/>
        </a:p>
      </dgm:t>
    </dgm:pt>
    <dgm:pt modelId="{AF304F50-DFCC-4152-942B-8FC3D2886F6E}" type="parTrans" cxnId="{EA17A657-3728-4D0A-A951-B894E644DDDC}">
      <dgm:prSet/>
      <dgm:spPr/>
      <dgm:t>
        <a:bodyPr/>
        <a:lstStyle/>
        <a:p>
          <a:endParaRPr lang="de-DE"/>
        </a:p>
      </dgm:t>
    </dgm:pt>
    <dgm:pt modelId="{8B948696-4E95-4FCE-9358-261B050E733A}" type="sibTrans" cxnId="{EA17A657-3728-4D0A-A951-B894E644DDDC}">
      <dgm:prSet/>
      <dgm:spPr/>
      <dgm:t>
        <a:bodyPr/>
        <a:lstStyle/>
        <a:p>
          <a:endParaRPr lang="de-DE"/>
        </a:p>
      </dgm:t>
    </dgm:pt>
    <dgm:pt modelId="{21F8B261-AE74-4175-B900-C0E6E1533D06}" type="pres">
      <dgm:prSet presAssocID="{13FF38E1-9062-4C25-98BC-F575889F1D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BBBD266-97A8-44CB-BB9B-625BEC1CB584}" type="pres">
      <dgm:prSet presAssocID="{E3DEE84A-C457-4462-960A-2B011E25EE7F}" presName="arrow" presStyleLbl="node1" presStyleIdx="0" presStyleCnt="2" custRadScaleRad="94801" custRadScaleInc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12F551-02C3-4180-9C4D-F644BCA665D5}" type="pres">
      <dgm:prSet presAssocID="{1D4D9181-C6A6-4DA8-BF4D-EC06A9A6B7FE}" presName="arrow" presStyleLbl="node1" presStyleIdx="1" presStyleCnt="2" custRadScaleRad="1006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EA05803-3AC0-40AE-B79A-822B634BA11D}" srcId="{13FF38E1-9062-4C25-98BC-F575889F1D80}" destId="{E3DEE84A-C457-4462-960A-2B011E25EE7F}" srcOrd="0" destOrd="0" parTransId="{D47EF339-042D-4B64-A916-A9BDB09D12AF}" sibTransId="{319CD056-FD53-4494-8E30-B0B5F1275CE7}"/>
    <dgm:cxn modelId="{EA17A657-3728-4D0A-A951-B894E644DDDC}" srcId="{13FF38E1-9062-4C25-98BC-F575889F1D80}" destId="{1D4D9181-C6A6-4DA8-BF4D-EC06A9A6B7FE}" srcOrd="1" destOrd="0" parTransId="{AF304F50-DFCC-4152-942B-8FC3D2886F6E}" sibTransId="{8B948696-4E95-4FCE-9358-261B050E733A}"/>
    <dgm:cxn modelId="{B443B4A6-B4AB-403E-8B65-1C32DBB8E655}" type="presOf" srcId="{E3DEE84A-C457-4462-960A-2B011E25EE7F}" destId="{6BBBD266-97A8-44CB-BB9B-625BEC1CB584}" srcOrd="0" destOrd="0" presId="urn:microsoft.com/office/officeart/2005/8/layout/arrow5"/>
    <dgm:cxn modelId="{C154639C-9099-470A-AB77-62DA03B3EFF0}" type="presOf" srcId="{13FF38E1-9062-4C25-98BC-F575889F1D80}" destId="{21F8B261-AE74-4175-B900-C0E6E1533D06}" srcOrd="0" destOrd="0" presId="urn:microsoft.com/office/officeart/2005/8/layout/arrow5"/>
    <dgm:cxn modelId="{49E8D7F7-686C-4C35-BF9A-855041CD58D4}" type="presOf" srcId="{1D4D9181-C6A6-4DA8-BF4D-EC06A9A6B7FE}" destId="{4E12F551-02C3-4180-9C4D-F644BCA665D5}" srcOrd="0" destOrd="0" presId="urn:microsoft.com/office/officeart/2005/8/layout/arrow5"/>
    <dgm:cxn modelId="{AABB48E7-D5C0-440A-AD79-3058B201F9FA}" type="presParOf" srcId="{21F8B261-AE74-4175-B900-C0E6E1533D06}" destId="{6BBBD266-97A8-44CB-BB9B-625BEC1CB584}" srcOrd="0" destOrd="0" presId="urn:microsoft.com/office/officeart/2005/8/layout/arrow5"/>
    <dgm:cxn modelId="{17FD127E-D53A-4518-9704-87E24A7E8AED}" type="presParOf" srcId="{21F8B261-AE74-4175-B900-C0E6E1533D06}" destId="{4E12F551-02C3-4180-9C4D-F644BCA665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39F61-079E-4DE2-BD41-6CBD61869CAD}">
      <dsp:nvSpPr>
        <dsp:cNvPr id="0" name=""/>
        <dsp:cNvSpPr/>
      </dsp:nvSpPr>
      <dsp:spPr>
        <a:xfrm>
          <a:off x="1185602" y="146842"/>
          <a:ext cx="2914267" cy="101208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F191D-C516-470C-ACA5-78112D3CFEA0}">
      <dsp:nvSpPr>
        <dsp:cNvPr id="0" name=""/>
        <dsp:cNvSpPr/>
      </dsp:nvSpPr>
      <dsp:spPr>
        <a:xfrm>
          <a:off x="2364863" y="2625099"/>
          <a:ext cx="564780" cy="36145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1EE7E-CDEB-4F23-B676-552C33CB175A}">
      <dsp:nvSpPr>
        <dsp:cNvPr id="0" name=""/>
        <dsp:cNvSpPr/>
      </dsp:nvSpPr>
      <dsp:spPr>
        <a:xfrm>
          <a:off x="1291780" y="2914267"/>
          <a:ext cx="2710946" cy="67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Extended CBA</a:t>
          </a:r>
          <a:endParaRPr lang="de-DE" sz="1600" kern="1200" dirty="0"/>
        </a:p>
      </dsp:txBody>
      <dsp:txXfrm>
        <a:off x="1291780" y="2914267"/>
        <a:ext cx="2710946" cy="677736"/>
      </dsp:txXfrm>
    </dsp:sp>
    <dsp:sp modelId="{45D7DA4B-C1C3-429E-A03F-4EE6BDD522FD}">
      <dsp:nvSpPr>
        <dsp:cNvPr id="0" name=""/>
        <dsp:cNvSpPr/>
      </dsp:nvSpPr>
      <dsp:spPr>
        <a:xfrm>
          <a:off x="2245130" y="1237095"/>
          <a:ext cx="1016604" cy="1016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ES analysis</a:t>
          </a:r>
          <a:endParaRPr lang="en-US" sz="1400" kern="1200" noProof="0" dirty="0"/>
        </a:p>
      </dsp:txBody>
      <dsp:txXfrm>
        <a:off x="2394008" y="1385973"/>
        <a:ext cx="718848" cy="718848"/>
      </dsp:txXfrm>
    </dsp:sp>
    <dsp:sp modelId="{FAAF1AE9-03C4-4645-B640-6B0CCF42BF91}">
      <dsp:nvSpPr>
        <dsp:cNvPr id="0" name=""/>
        <dsp:cNvSpPr/>
      </dsp:nvSpPr>
      <dsp:spPr>
        <a:xfrm>
          <a:off x="1462145" y="418868"/>
          <a:ext cx="1080000" cy="108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2D hydraulic modeling</a:t>
          </a:r>
          <a:endParaRPr lang="en-US" sz="1400" kern="1200" noProof="0" dirty="0"/>
        </a:p>
      </dsp:txBody>
      <dsp:txXfrm>
        <a:off x="1620307" y="577030"/>
        <a:ext cx="763676" cy="763676"/>
      </dsp:txXfrm>
    </dsp:sp>
    <dsp:sp modelId="{685D07C6-2E9A-46C9-869D-97345CBEAC5B}">
      <dsp:nvSpPr>
        <dsp:cNvPr id="0" name=""/>
        <dsp:cNvSpPr/>
      </dsp:nvSpPr>
      <dsp:spPr>
        <a:xfrm>
          <a:off x="2572890" y="196925"/>
          <a:ext cx="1080000" cy="108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Habitat modeling</a:t>
          </a:r>
          <a:endParaRPr lang="en-US" sz="1400" kern="1200" noProof="0" dirty="0"/>
        </a:p>
      </dsp:txBody>
      <dsp:txXfrm>
        <a:off x="2731052" y="355087"/>
        <a:ext cx="763676" cy="763676"/>
      </dsp:txXfrm>
    </dsp:sp>
    <dsp:sp modelId="{9A7E748E-C4D0-42FD-8C62-6F44E27B0E89}">
      <dsp:nvSpPr>
        <dsp:cNvPr id="0" name=""/>
        <dsp:cNvSpPr/>
      </dsp:nvSpPr>
      <dsp:spPr>
        <a:xfrm>
          <a:off x="1065868" y="22591"/>
          <a:ext cx="3162770" cy="25302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D266-97A8-44CB-BB9B-625BEC1CB584}">
      <dsp:nvSpPr>
        <dsp:cNvPr id="0" name=""/>
        <dsp:cNvSpPr/>
      </dsp:nvSpPr>
      <dsp:spPr>
        <a:xfrm rot="16200000">
          <a:off x="65883" y="18"/>
          <a:ext cx="1604056" cy="160405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ES assessment</a:t>
          </a:r>
          <a:endParaRPr lang="en-US" sz="1600" kern="1200" noProof="0" dirty="0"/>
        </a:p>
      </dsp:txBody>
      <dsp:txXfrm rot="5400000">
        <a:off x="65883" y="401032"/>
        <a:ext cx="1323346" cy="802028"/>
      </dsp:txXfrm>
    </dsp:sp>
    <dsp:sp modelId="{4E12F551-02C3-4180-9C4D-F644BCA665D5}">
      <dsp:nvSpPr>
        <dsp:cNvPr id="0" name=""/>
        <dsp:cNvSpPr/>
      </dsp:nvSpPr>
      <dsp:spPr>
        <a:xfrm rot="5400000">
          <a:off x="2512620" y="280"/>
          <a:ext cx="1604056" cy="160405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2336724"/>
            <a:satOff val="-22491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ES valuation</a:t>
          </a:r>
          <a:endParaRPr lang="en-US" sz="1600" kern="1200" noProof="0" dirty="0"/>
        </a:p>
      </dsp:txBody>
      <dsp:txXfrm rot="-5400000">
        <a:off x="2793330" y="401294"/>
        <a:ext cx="1323346" cy="80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08/05/2019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88" y="1509592"/>
            <a:ext cx="8508999" cy="1072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Research Assistant / PhD Candidate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@ Technical </a:t>
            </a:r>
            <a:r>
              <a:rPr lang="en-US" dirty="0"/>
              <a:t>University of Munich</a:t>
            </a:r>
          </a:p>
          <a:p>
            <a:pPr>
              <a:lnSpc>
                <a:spcPct val="100000"/>
              </a:lnSpc>
            </a:pPr>
            <a:r>
              <a:rPr lang="en-AU" dirty="0" smtClean="0"/>
              <a:t>Chair </a:t>
            </a:r>
            <a:r>
              <a:rPr lang="en-AU" dirty="0"/>
              <a:t>of Hydrology and River Basin Management (</a:t>
            </a:r>
            <a:r>
              <a:rPr lang="en-AU" dirty="0" err="1"/>
              <a:t>Prof.</a:t>
            </a:r>
            <a:r>
              <a:rPr lang="en-AU" dirty="0"/>
              <a:t> Disse)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Francesca Perosa, </a:t>
            </a:r>
            <a:r>
              <a:rPr lang="de-DE" dirty="0" err="1" smtClean="0"/>
              <a:t>M.Sc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01" y="3051360"/>
            <a:ext cx="3892489" cy="339741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04" y="4621698"/>
            <a:ext cx="1080000" cy="1764203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19089" y="2862470"/>
            <a:ext cx="4599516" cy="35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de-DE" sz="16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dirty="0" smtClean="0"/>
              <a:t>1992: Born in Udine, Italy </a:t>
            </a:r>
          </a:p>
          <a:p>
            <a:pPr>
              <a:lnSpc>
                <a:spcPct val="100000"/>
              </a:lnSpc>
            </a:pPr>
            <a:endParaRPr lang="en-AU" dirty="0" smtClean="0"/>
          </a:p>
          <a:p>
            <a:pPr>
              <a:lnSpc>
                <a:spcPct val="100000"/>
              </a:lnSpc>
            </a:pPr>
            <a:endParaRPr lang="en-AU" dirty="0" smtClean="0"/>
          </a:p>
          <a:p>
            <a:pPr>
              <a:lnSpc>
                <a:spcPct val="100000"/>
              </a:lnSpc>
            </a:pPr>
            <a:r>
              <a:rPr lang="en-AU" dirty="0" smtClean="0"/>
              <a:t>2011-2014: Bachelor in </a:t>
            </a:r>
            <a:r>
              <a:rPr lang="en-AU" dirty="0"/>
              <a:t>Environmental </a:t>
            </a:r>
            <a:r>
              <a:rPr lang="en-AU" dirty="0" smtClean="0"/>
              <a:t>Engineering </a:t>
            </a:r>
          </a:p>
          <a:p>
            <a:pPr>
              <a:lnSpc>
                <a:spcPct val="100000"/>
              </a:lnSpc>
            </a:pPr>
            <a:r>
              <a:rPr lang="en-AU" dirty="0" smtClean="0"/>
              <a:t>@ University of Trento </a:t>
            </a:r>
          </a:p>
          <a:p>
            <a:pPr>
              <a:lnSpc>
                <a:spcPct val="100000"/>
              </a:lnSpc>
            </a:pPr>
            <a:endParaRPr lang="en-AU" dirty="0" smtClean="0"/>
          </a:p>
          <a:p>
            <a:pPr>
              <a:lnSpc>
                <a:spcPct val="100000"/>
              </a:lnSpc>
            </a:pPr>
            <a:r>
              <a:rPr lang="en-AU" dirty="0" smtClean="0"/>
              <a:t>2015-2017: Master in </a:t>
            </a:r>
            <a:r>
              <a:rPr lang="en-AU" dirty="0"/>
              <a:t>Environmental Engineering </a:t>
            </a:r>
            <a:r>
              <a:rPr lang="en-AU" dirty="0" smtClean="0"/>
              <a:t>– Field of Study: Environmental </a:t>
            </a:r>
            <a:r>
              <a:rPr lang="en-AU" dirty="0"/>
              <a:t>Hazards and Resources </a:t>
            </a:r>
            <a:r>
              <a:rPr lang="en-AU" dirty="0" smtClean="0"/>
              <a:t>Management</a:t>
            </a:r>
          </a:p>
          <a:p>
            <a:pPr>
              <a:lnSpc>
                <a:spcPct val="100000"/>
              </a:lnSpc>
            </a:pPr>
            <a:r>
              <a:rPr lang="en-AU" dirty="0"/>
              <a:t>@ </a:t>
            </a:r>
            <a:r>
              <a:rPr lang="en-AU" dirty="0" smtClean="0"/>
              <a:t>Technical University of Munich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r>
              <a:rPr lang="en-AU" dirty="0" smtClean="0"/>
              <a:t>Since September 2018: </a:t>
            </a:r>
            <a:r>
              <a:rPr lang="en-AU" dirty="0" smtClean="0"/>
              <a:t>working </a:t>
            </a:r>
            <a:r>
              <a:rPr lang="en-AU" dirty="0" smtClean="0"/>
              <a:t>on ES</a:t>
            </a:r>
          </a:p>
          <a:p>
            <a:pPr>
              <a:lnSpc>
                <a:spcPct val="100000"/>
              </a:lnSpc>
            </a:pPr>
            <a:r>
              <a:rPr lang="en-AU" dirty="0" err="1" smtClean="0"/>
              <a:t>Interreg</a:t>
            </a:r>
            <a:r>
              <a:rPr lang="en-AU" dirty="0" smtClean="0"/>
              <a:t> Danube Floodplain project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@ Technical </a:t>
            </a:r>
            <a:r>
              <a:rPr lang="en-US" dirty="0"/>
              <a:t>University of Munich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dirty="0" smtClean="0"/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2" y="6473313"/>
            <a:ext cx="6464280" cy="365125"/>
          </a:xfrm>
        </p:spPr>
        <p:txBody>
          <a:bodyPr/>
          <a:lstStyle/>
          <a:p>
            <a:pPr algn="l"/>
            <a:r>
              <a:rPr lang="de-DE" dirty="0" smtClean="0"/>
              <a:t>Francesca Perosa, </a:t>
            </a:r>
            <a:r>
              <a:rPr lang="de-DE" dirty="0" err="1"/>
              <a:t>M</a:t>
            </a:r>
            <a:r>
              <a:rPr lang="de-DE" dirty="0" err="1" smtClean="0"/>
              <a:t>.Sc</a:t>
            </a:r>
            <a:r>
              <a:rPr lang="de-DE" dirty="0" smtClean="0"/>
              <a:t>. (TUM</a:t>
            </a:r>
            <a:r>
              <a:rPr lang="de-DE" dirty="0"/>
              <a:t>) | </a:t>
            </a:r>
            <a:r>
              <a:rPr lang="de-DE" dirty="0" smtClean="0"/>
              <a:t>ISU19 | Bilbao, May 20th 2019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805488" y="2659072"/>
            <a:ext cx="1119755" cy="701900"/>
            <a:chOff x="2805488" y="2659072"/>
            <a:chExt cx="1119755" cy="701900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805488" y="2659072"/>
              <a:ext cx="1119755" cy="701900"/>
              <a:chOff x="2479483" y="2881712"/>
              <a:chExt cx="1119755" cy="701900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9238" y="2908612"/>
                <a:ext cx="1080000" cy="675000"/>
              </a:xfrm>
              <a:prstGeom prst="rect">
                <a:avLst/>
              </a:prstGeom>
            </p:spPr>
          </p:pic>
          <p:cxnSp>
            <p:nvCxnSpPr>
              <p:cNvPr id="14" name="Gerader Verbinder 13"/>
              <p:cNvCxnSpPr/>
              <p:nvPr/>
            </p:nvCxnSpPr>
            <p:spPr>
              <a:xfrm flipV="1">
                <a:off x="2479483" y="2963946"/>
                <a:ext cx="1063819" cy="57124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2612290" y="2881712"/>
                <a:ext cx="915110" cy="6614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/>
            <p:cNvSpPr txBox="1"/>
            <p:nvPr/>
          </p:nvSpPr>
          <p:spPr>
            <a:xfrm>
              <a:off x="3886461" y="3149385"/>
              <a:ext cx="35266" cy="804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500" dirty="0" smtClean="0">
                  <a:latin typeface="+mn-lt"/>
                </a:rPr>
                <a:t>1</a:t>
              </a:r>
              <a:endParaRPr lang="de-DE" sz="500" dirty="0" smtClean="0">
                <a:latin typeface="+mn-lt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964181" y="2582280"/>
            <a:ext cx="1440000" cy="960480"/>
            <a:chOff x="3964181" y="2582280"/>
            <a:chExt cx="1440000" cy="96048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181" y="2582280"/>
              <a:ext cx="1440000" cy="96048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5147257" y="2992707"/>
              <a:ext cx="35266" cy="804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500" dirty="0" smtClean="0">
                  <a:latin typeface="+mn-lt"/>
                </a:rPr>
                <a:t>2</a:t>
              </a:r>
              <a:endParaRPr lang="de-DE" sz="500" dirty="0" smtClean="0">
                <a:latin typeface="+mn-lt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7048753" y="6385900"/>
            <a:ext cx="1822615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500" dirty="0" smtClean="0">
                <a:latin typeface="+mn-lt"/>
              </a:rPr>
              <a:t>1</a:t>
            </a:r>
            <a:r>
              <a:rPr lang="de-DE" sz="500" dirty="0">
                <a:latin typeface="+mn-lt"/>
              </a:rPr>
              <a:t>: </a:t>
            </a:r>
            <a:r>
              <a:rPr lang="de-DE" sz="500" dirty="0" smtClean="0">
                <a:latin typeface="+mn-lt"/>
              </a:rPr>
              <a:t>www.freefarma.it</a:t>
            </a:r>
            <a:endParaRPr lang="de-DE" sz="500" dirty="0" smtClean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sz="500" dirty="0">
                <a:latin typeface="+mn-lt"/>
              </a:rPr>
              <a:t>2: www.ricettegourmet.com</a:t>
            </a:r>
            <a:endParaRPr lang="de-DE" sz="500" dirty="0" smtClean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sz="500" dirty="0" smtClean="0">
                <a:latin typeface="+mn-lt"/>
              </a:rPr>
              <a:t>3: </a:t>
            </a:r>
            <a:r>
              <a:rPr lang="de-DE" sz="500" dirty="0" err="1" smtClean="0">
                <a:latin typeface="+mn-lt"/>
              </a:rPr>
              <a:t>modified</a:t>
            </a:r>
            <a:r>
              <a:rPr lang="de-DE" sz="500" dirty="0" smtClean="0">
                <a:latin typeface="+mn-lt"/>
              </a:rPr>
              <a:t> </a:t>
            </a:r>
            <a:r>
              <a:rPr lang="de-DE" sz="500" dirty="0" err="1" smtClean="0">
                <a:latin typeface="+mn-lt"/>
              </a:rPr>
              <a:t>from</a:t>
            </a:r>
            <a:r>
              <a:rPr lang="de-DE" sz="500" dirty="0" smtClean="0">
                <a:latin typeface="+mn-lt"/>
              </a:rPr>
              <a:t> „</a:t>
            </a:r>
            <a:r>
              <a:rPr lang="en-AU" sz="500" dirty="0" smtClean="0"/>
              <a:t>waving” </a:t>
            </a:r>
            <a:r>
              <a:rPr lang="en-AU" sz="500" dirty="0"/>
              <a:t>by Arthur </a:t>
            </a:r>
            <a:r>
              <a:rPr lang="en-AU" sz="500" dirty="0" err="1"/>
              <a:t>Shlain</a:t>
            </a:r>
            <a:r>
              <a:rPr lang="en-AU" sz="500" dirty="0"/>
              <a:t> from the Noun Project</a:t>
            </a:r>
            <a:endParaRPr lang="de-DE" sz="500" dirty="0"/>
          </a:p>
          <a:p>
            <a:pPr>
              <a:lnSpc>
                <a:spcPct val="114000"/>
              </a:lnSpc>
            </a:pPr>
            <a:r>
              <a:rPr lang="de-DE" sz="500" dirty="0" smtClean="0">
                <a:latin typeface="+mn-lt"/>
              </a:rPr>
              <a:t> </a:t>
            </a:r>
            <a:endParaRPr lang="de-DE" sz="500" dirty="0" smtClean="0">
              <a:latin typeface="+mn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602421" y="6277372"/>
            <a:ext cx="2199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00" dirty="0"/>
              <a:t>3</a:t>
            </a:r>
            <a:endParaRPr lang="de-DE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81" y="420148"/>
            <a:ext cx="2691511" cy="101132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19091" y="1518698"/>
            <a:ext cx="4180910" cy="4930869"/>
          </a:xfrm>
        </p:spPr>
        <p:txBody>
          <a:bodyPr/>
          <a:lstStyle/>
          <a:p>
            <a:r>
              <a:rPr lang="en-US" dirty="0" smtClean="0"/>
              <a:t>Aims</a:t>
            </a:r>
            <a:r>
              <a:rPr lang="de-DE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</a:t>
            </a:r>
            <a:r>
              <a:rPr lang="en-AU" dirty="0" smtClean="0"/>
              <a:t>educing </a:t>
            </a:r>
            <a:r>
              <a:rPr lang="en-AU" dirty="0"/>
              <a:t>the flood risk through floodplain restoration along the Danube </a:t>
            </a:r>
            <a:r>
              <a:rPr lang="en-AU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Evaluating restoration scenarios through cost-benefit analysis (CBA) in </a:t>
            </a:r>
            <a:r>
              <a:rPr lang="en-AU" dirty="0"/>
              <a:t>5 pilot </a:t>
            </a:r>
            <a:r>
              <a:rPr lang="en-AU" dirty="0" smtClean="0"/>
              <a:t>areas</a:t>
            </a:r>
          </a:p>
          <a:p>
            <a:endParaRPr lang="en-AU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  <a:p>
            <a:endParaRPr sz="2200" dirty="0"/>
          </a:p>
        </p:txBody>
      </p:sp>
      <p:pic>
        <p:nvPicPr>
          <p:cNvPr id="20" name="Inhaltsplatzhalter 19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11" y="4428877"/>
            <a:ext cx="4335489" cy="2429123"/>
          </a:xfrm>
        </p:spPr>
      </p:pic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Francesca Perosa, </a:t>
            </a:r>
            <a:r>
              <a:rPr lang="de-DE" dirty="0" err="1"/>
              <a:t>M.Sc</a:t>
            </a:r>
            <a:r>
              <a:rPr lang="de-DE" dirty="0"/>
              <a:t>. (TUM) | ISU19 | Bilbao, May 20th </a:t>
            </a:r>
            <a:r>
              <a:rPr lang="de-DE" dirty="0" smtClean="0"/>
              <a:t>2019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Interreg</a:t>
            </a:r>
            <a:r>
              <a:rPr lang="en-US" dirty="0" smtClean="0"/>
              <a:t> Danube Floodplain</a:t>
            </a:r>
            <a:endParaRPr lang="en-US" sz="3000" dirty="0"/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4808511" y="1993520"/>
            <a:ext cx="4019578" cy="24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sz="22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-237708" y="3009787"/>
            <a:ext cx="5294508" cy="3614595"/>
            <a:chOff x="-237708" y="2858718"/>
            <a:chExt cx="5294508" cy="3614595"/>
          </a:xfrm>
        </p:grpSpPr>
        <p:graphicFrame>
          <p:nvGraphicFramePr>
            <p:cNvPr id="22" name="Diagramm 21"/>
            <p:cNvGraphicFramePr/>
            <p:nvPr>
              <p:extLst>
                <p:ext uri="{D42A27DB-BD31-4B8C-83A1-F6EECF244321}">
                  <p14:modId xmlns:p14="http://schemas.microsoft.com/office/powerpoint/2010/main" val="1999871329"/>
                </p:ext>
              </p:extLst>
            </p:nvPr>
          </p:nvGraphicFramePr>
          <p:xfrm>
            <a:off x="-237708" y="2858718"/>
            <a:ext cx="5294508" cy="36145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3" name="Diagramm 22"/>
            <p:cNvGraphicFramePr/>
            <p:nvPr>
              <p:extLst>
                <p:ext uri="{D42A27DB-BD31-4B8C-83A1-F6EECF244321}">
                  <p14:modId xmlns:p14="http://schemas.microsoft.com/office/powerpoint/2010/main" val="989688899"/>
                </p:ext>
              </p:extLst>
            </p:nvPr>
          </p:nvGraphicFramePr>
          <p:xfrm>
            <a:off x="319090" y="4723074"/>
            <a:ext cx="4116677" cy="16046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79604"/>
              </p:ext>
            </p:extLst>
          </p:nvPr>
        </p:nvGraphicFramePr>
        <p:xfrm>
          <a:off x="4808510" y="1514246"/>
          <a:ext cx="4019578" cy="2853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802">
                  <a:extLst>
                    <a:ext uri="{9D8B030D-6E8A-4147-A177-3AD203B41FA5}">
                      <a16:colId xmlns:a16="http://schemas.microsoft.com/office/drawing/2014/main" val="2245232465"/>
                    </a:ext>
                  </a:extLst>
                </a:gridCol>
                <a:gridCol w="2902776">
                  <a:extLst>
                    <a:ext uri="{9D8B030D-6E8A-4147-A177-3AD203B41FA5}">
                      <a16:colId xmlns:a16="http://schemas.microsoft.com/office/drawing/2014/main" val="147131783"/>
                    </a:ext>
                  </a:extLst>
                </a:gridCol>
              </a:tblGrid>
              <a:tr h="311915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Pilot areas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CZ/SK, HU, RO, RS, SI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739147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Size [ha]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1000 - 20000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04276"/>
                  </a:ext>
                </a:extLst>
              </a:tr>
              <a:tr h="73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Motivation</a:t>
                      </a:r>
                      <a:endParaRPr lang="en-US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Flood</a:t>
                      </a:r>
                      <a:r>
                        <a:rPr lang="en-US" sz="1400" baseline="0" noProof="0" dirty="0" smtClean="0"/>
                        <a:t> risk, cultural heritage, protected areas, (wetlands, flood forests, etc.), pollution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97212"/>
                  </a:ext>
                </a:extLst>
              </a:tr>
              <a:tr h="74859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Land cover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Arable</a:t>
                      </a:r>
                      <a:r>
                        <a:rPr lang="en-US" sz="1400" baseline="0" noProof="0" dirty="0" smtClean="0"/>
                        <a:t> land</a:t>
                      </a:r>
                      <a:r>
                        <a:rPr lang="en-US" sz="1400" noProof="0" dirty="0" smtClean="0"/>
                        <a:t> (non-irrigated), broad-leaved forest, pastures, inland marshes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61806"/>
                  </a:ext>
                </a:extLst>
              </a:tr>
              <a:tr h="74859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Restoration measures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</a:t>
                      </a:r>
                      <a:r>
                        <a:rPr lang="en-US" sz="1400" noProof="0" smtClean="0"/>
                        <a:t>ike </a:t>
                      </a:r>
                      <a:r>
                        <a:rPr lang="en-US" sz="1400" noProof="0" dirty="0" smtClean="0"/>
                        <a:t>relocation/removal</a:t>
                      </a:r>
                      <a:r>
                        <a:rPr lang="de-DE" sz="1400" dirty="0" smtClean="0"/>
                        <a:t>, w</a:t>
                      </a:r>
                      <a:r>
                        <a:rPr lang="cs-CZ" sz="1400" dirty="0" smtClean="0"/>
                        <a:t>eir</a:t>
                      </a:r>
                      <a:r>
                        <a:rPr lang="de-DE" sz="1400" dirty="0" smtClean="0"/>
                        <a:t> </a:t>
                      </a:r>
                      <a:r>
                        <a:rPr lang="en-US" sz="1400" noProof="0" dirty="0" smtClean="0"/>
                        <a:t>removal</a:t>
                      </a:r>
                      <a:r>
                        <a:rPr lang="de-DE" sz="1400" dirty="0" smtClean="0"/>
                        <a:t>, </a:t>
                      </a:r>
                      <a:r>
                        <a:rPr lang="en-US" sz="1400" noProof="0" dirty="0" smtClean="0"/>
                        <a:t>reconnect</a:t>
                      </a:r>
                      <a:r>
                        <a:rPr lang="en-US" sz="1400" baseline="0" noProof="0" dirty="0" smtClean="0"/>
                        <a:t> oxbows, afforestation, meandering, </a:t>
                      </a:r>
                      <a:r>
                        <a:rPr lang="de-DE" sz="1400" dirty="0" smtClean="0"/>
                        <a:t>etc.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1931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866273" y="6584434"/>
            <a:ext cx="1126541" cy="201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600" dirty="0" err="1" smtClean="0">
                <a:latin typeface="+mn-lt"/>
              </a:rPr>
              <a:t>From</a:t>
            </a:r>
            <a:r>
              <a:rPr lang="de-DE" sz="600" dirty="0" smtClean="0">
                <a:latin typeface="+mn-lt"/>
              </a:rPr>
              <a:t>: </a:t>
            </a:r>
          </a:p>
          <a:p>
            <a:pPr>
              <a:lnSpc>
                <a:spcPct val="114000"/>
              </a:lnSpc>
            </a:pPr>
            <a:r>
              <a:rPr lang="de-DE" sz="600" dirty="0" err="1" smtClean="0">
                <a:latin typeface="+mn-lt"/>
              </a:rPr>
              <a:t>Danube</a:t>
            </a:r>
            <a:r>
              <a:rPr lang="de-DE" sz="600" dirty="0" smtClean="0">
                <a:latin typeface="+mn-lt"/>
              </a:rPr>
              <a:t> </a:t>
            </a:r>
            <a:r>
              <a:rPr lang="de-DE" sz="600" dirty="0" err="1" smtClean="0">
                <a:latin typeface="+mn-lt"/>
              </a:rPr>
              <a:t>Floodplain</a:t>
            </a:r>
            <a:r>
              <a:rPr lang="de-DE" sz="600" dirty="0" smtClean="0">
                <a:latin typeface="+mn-lt"/>
              </a:rPr>
              <a:t> </a:t>
            </a:r>
            <a:r>
              <a:rPr lang="de-DE" sz="600" dirty="0" err="1" smtClean="0">
                <a:latin typeface="+mn-lt"/>
              </a:rPr>
              <a:t>Factshet</a:t>
            </a:r>
            <a:endParaRPr lang="de-DE" sz="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D4FD95B4-ED9B-E343-B70F-8C404733D84C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E7490A93-BEAC-FC49-93F3-0CC1118C542C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DDB14AD-D1C4-854B-AC86-049FDE8761EC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F4851FE-32D1-2D41-BECA-D90EB3BB8DB1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13591B48-8E13-6247-8040-92522EC77656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BAD62DF3-579B-3B4C-BB35-887AD0E01A2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255</Words>
  <Application>Microsoft Office PowerPoint</Application>
  <PresentationFormat>Bildschirmpräsentation (4:3)</PresentationFormat>
  <Paragraphs>55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Francesca Perosa, M.Sc.</vt:lpstr>
      <vt:lpstr>Interreg Danube Floodplain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Perosa, Francesca</dc:creator>
  <cp:lastModifiedBy>Perosa, Francesca</cp:lastModifiedBy>
  <cp:revision>43</cp:revision>
  <cp:lastPrinted>2015-07-30T14:04:45Z</cp:lastPrinted>
  <dcterms:created xsi:type="dcterms:W3CDTF">2019-05-06T13:47:56Z</dcterms:created>
  <dcterms:modified xsi:type="dcterms:W3CDTF">2019-05-08T11:50:50Z</dcterms:modified>
</cp:coreProperties>
</file>